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sldIdLst>
    <p:sldId id="294" r:id="rId2"/>
    <p:sldId id="277" r:id="rId3"/>
    <p:sldId id="293" r:id="rId4"/>
    <p:sldId id="297" r:id="rId5"/>
    <p:sldId id="278" r:id="rId6"/>
    <p:sldId id="279" r:id="rId7"/>
    <p:sldId id="281" r:id="rId8"/>
    <p:sldId id="298" r:id="rId9"/>
    <p:sldId id="303" r:id="rId10"/>
    <p:sldId id="299" r:id="rId11"/>
    <p:sldId id="300" r:id="rId12"/>
    <p:sldId id="304" r:id="rId13"/>
    <p:sldId id="274" r:id="rId14"/>
    <p:sldId id="275" r:id="rId15"/>
    <p:sldId id="276" r:id="rId16"/>
    <p:sldId id="301" r:id="rId17"/>
    <p:sldId id="282" r:id="rId18"/>
    <p:sldId id="305" r:id="rId19"/>
    <p:sldId id="306" r:id="rId20"/>
    <p:sldId id="273" r:id="rId21"/>
    <p:sldId id="266" r:id="rId22"/>
    <p:sldId id="268" r:id="rId23"/>
    <p:sldId id="271" r:id="rId24"/>
    <p:sldId id="270" r:id="rId25"/>
    <p:sldId id="302" r:id="rId26"/>
    <p:sldId id="272" r:id="rId27"/>
    <p:sldId id="267" r:id="rId28"/>
    <p:sldId id="257" r:id="rId29"/>
    <p:sldId id="269" r:id="rId30"/>
    <p:sldId id="29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55" autoAdjust="0"/>
    <p:restoredTop sz="94669"/>
  </p:normalViewPr>
  <p:slideViewPr>
    <p:cSldViewPr snapToGrid="0">
      <p:cViewPr varScale="1">
        <p:scale>
          <a:sx n="75" d="100"/>
          <a:sy n="75" d="100"/>
        </p:scale>
        <p:origin x="184" y="4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BBF3E-8F50-4FB4-9B14-932D4CAD35A7}" type="datetimeFigureOut">
              <a:rPr lang="en-US" smtClean="0"/>
              <a:t>3/1/17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8FA53-FE4C-4127-B070-864295C90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5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wrap.com/tag/dev_patel/" TargetMode="External"/><Relationship Id="rId4" Type="http://schemas.openxmlformats.org/officeDocument/2006/relationships/hyperlink" Target="http://www.thewrap.com/tag/viola_davis/" TargetMode="External"/><Relationship Id="rId5" Type="http://schemas.openxmlformats.org/officeDocument/2006/relationships/hyperlink" Target="http://www.thewrap.com/tag/naomie_harris/" TargetMode="External"/><Relationship Id="rId6" Type="http://schemas.openxmlformats.org/officeDocument/2006/relationships/hyperlink" Target="http://www.thewrap.com/tag/octavia_spencer/" TargetMode="External"/><Relationship Id="rId7" Type="http://schemas.openxmlformats.org/officeDocument/2006/relationships/hyperlink" Target="http://www.thewrap.com/tag/denzel_washington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Tahoma,Geneva,sans-serif"/>
              </a:rPr>
              <a:t>Acting: and then pics of </a:t>
            </a:r>
            <a:r>
              <a:rPr lang="en-US" dirty="0" err="1" smtClean="0">
                <a:latin typeface="Larsseit,Helvetica Neue,Helvetica,Arial,sans-serif"/>
              </a:rPr>
              <a:t>Mahershala</a:t>
            </a:r>
            <a:r>
              <a:rPr lang="en-US" dirty="0" smtClean="0">
                <a:latin typeface="Larsseit,Helvetica Neue,Helvetica,Arial,sans-serif"/>
              </a:rPr>
              <a:t> Ali ("Moonlight") and </a:t>
            </a:r>
            <a:r>
              <a:rPr lang="en-US" dirty="0" smtClean="0">
                <a:latin typeface="Larsseit,Helvetica Neue,Helvetica,Arial,sans-serif"/>
                <a:hlinkClick r:id="rId3"/>
              </a:rPr>
              <a:t>Dev Patel</a:t>
            </a:r>
            <a:r>
              <a:rPr lang="en-US" dirty="0" smtClean="0">
                <a:latin typeface="Larsseit,Helvetica Neue,Helvetica,Arial,sans-serif"/>
              </a:rPr>
              <a:t> ("Lion") </a:t>
            </a:r>
            <a:r>
              <a:rPr lang="en-US" dirty="0" smtClean="0">
                <a:latin typeface="Larsseit,Helvetica Neue,Helvetica,Arial,sans-serif"/>
                <a:hlinkClick r:id="rId4"/>
              </a:rPr>
              <a:t>Viola Davis</a:t>
            </a:r>
            <a:r>
              <a:rPr lang="en-US" dirty="0" smtClean="0">
                <a:latin typeface="Larsseit,Helvetica Neue,Helvetica,Arial,sans-serif"/>
              </a:rPr>
              <a:t> ("Fences"), </a:t>
            </a:r>
            <a:r>
              <a:rPr lang="en-US" dirty="0" err="1" smtClean="0">
                <a:latin typeface="Larsseit,Helvetica Neue,Helvetica,Arial,sans-serif"/>
                <a:hlinkClick r:id="rId5"/>
              </a:rPr>
              <a:t>Naomie</a:t>
            </a:r>
            <a:r>
              <a:rPr lang="en-US" dirty="0" smtClean="0">
                <a:latin typeface="Larsseit,Helvetica Neue,Helvetica,Arial,sans-serif"/>
                <a:hlinkClick r:id="rId5"/>
              </a:rPr>
              <a:t> Harris</a:t>
            </a:r>
            <a:r>
              <a:rPr lang="en-US" dirty="0" smtClean="0">
                <a:latin typeface="Larsseit,Helvetica Neue,Helvetica,Arial,sans-serif"/>
              </a:rPr>
              <a:t>("Moonlight") and </a:t>
            </a:r>
            <a:r>
              <a:rPr lang="en-US" dirty="0" smtClean="0">
                <a:latin typeface="Larsseit,Helvetica Neue,Helvetica,Arial,sans-serif"/>
                <a:hlinkClick r:id="rId6"/>
              </a:rPr>
              <a:t>Octavia Spencer</a:t>
            </a:r>
            <a:r>
              <a:rPr lang="en-US" dirty="0" smtClean="0">
                <a:latin typeface="Larsseit,Helvetica Neue,Helvetica,Arial,sans-serif"/>
              </a:rPr>
              <a:t> ("Hidden Figures");  </a:t>
            </a:r>
            <a:r>
              <a:rPr lang="en-US" dirty="0" smtClean="0">
                <a:latin typeface="Larsseit,Helvetica Neue,Helvetica,Arial,sans-serif"/>
                <a:hlinkClick r:id="rId7"/>
              </a:rPr>
              <a:t>Denzel Washington</a:t>
            </a:r>
            <a:r>
              <a:rPr lang="en-US" dirty="0" smtClean="0">
                <a:latin typeface="Larsseit,Helvetica Neue,Helvetica,Arial,sans-serif"/>
              </a:rPr>
              <a:t> ("Fences"); and Ruth </a:t>
            </a:r>
            <a:r>
              <a:rPr lang="en-US" dirty="0" err="1" smtClean="0">
                <a:latin typeface="Larsseit,Helvetica Neue,Helvetica,Arial,sans-serif"/>
              </a:rPr>
              <a:t>Negga</a:t>
            </a:r>
            <a:r>
              <a:rPr lang="en-US" dirty="0" smtClean="0">
                <a:latin typeface="Larsseit,Helvetica Neue,Helvetica,Arial,sans-serif"/>
              </a:rPr>
              <a:t> ("Loving").</a:t>
            </a:r>
            <a:r>
              <a:rPr lang="en-US" dirty="0" smtClean="0">
                <a:latin typeface="Tahoma,Geneva,sans-serif"/>
              </a:rPr>
              <a:t/>
            </a:r>
            <a:br>
              <a:rPr lang="en-US" dirty="0" smtClean="0">
                <a:latin typeface="Tahoma,Geneva,sans-serif"/>
              </a:rPr>
            </a:br>
            <a:endParaRPr lang="en-US" dirty="0" smtClean="0">
              <a:latin typeface="Tahoma" panose="020B0604030504040204" pitchFamily="34" charset="0"/>
            </a:endParaRPr>
          </a:p>
          <a:p>
            <a:r>
              <a:rPr lang="en-US" dirty="0" smtClean="0">
                <a:latin typeface="Tahoma,Geneva,sans-serif"/>
              </a:rPr>
              <a:t>Directing: Barry </a:t>
            </a:r>
            <a:r>
              <a:rPr lang="en-US" dirty="0" smtClean="0">
                <a:latin typeface="Larsseit,Helvetica Neue,Helvetica,Arial,sans-serif"/>
              </a:rPr>
              <a:t>Jenkins ("Moonlight") </a:t>
            </a:r>
            <a:r>
              <a:rPr lang="en-US" dirty="0" smtClean="0">
                <a:latin typeface="Tahoma,Geneva,sans-serif"/>
              </a:rPr>
              <a:t/>
            </a:r>
            <a:br>
              <a:rPr lang="en-US" dirty="0" smtClean="0">
                <a:latin typeface="Tahoma,Geneva,sans-serif"/>
              </a:rPr>
            </a:br>
            <a:endParaRPr lang="en-US" dirty="0" smtClean="0">
              <a:latin typeface="Tahoma" panose="020B0604030504040204" pitchFamily="34" charset="0"/>
            </a:endParaRPr>
          </a:p>
          <a:p>
            <a:r>
              <a:rPr lang="en-US" dirty="0" smtClean="0">
                <a:latin typeface="Larsseit,Helvetica Neue,Helvetica,Arial,sans-serif"/>
              </a:rPr>
              <a:t>Screenwriting: Barry Jenkins (again) and "Fences" screenwriter August Wilson</a:t>
            </a:r>
            <a:endParaRPr lang="en-US" dirty="0" smtClean="0">
              <a:latin typeface="Tahoma" panose="020B0604030504040204" pitchFamily="34" charset="0"/>
            </a:endParaRPr>
          </a:p>
          <a:p>
            <a:r>
              <a:rPr lang="en-US" dirty="0" smtClean="0">
                <a:latin typeface="Larsseit,Helvetica Neue,Helvetica,Arial,sans-serif"/>
              </a:rPr>
              <a:t>(if there is space)</a:t>
            </a:r>
            <a:endParaRPr lang="en-US" dirty="0" smtClean="0">
              <a:latin typeface="Tahoma" panose="020B0604030504040204" pitchFamily="34" charset="0"/>
            </a:endParaRPr>
          </a:p>
          <a:p>
            <a:r>
              <a:rPr lang="en-US" dirty="0" smtClean="0">
                <a:latin typeface="Larsseit,Helvetica Neue,Helvetica,Arial,sans-serif"/>
              </a:rPr>
              <a:t>Documentary: posters from "13th","I Am Not Your Negro", "O.J.: Made in America" "Life, Animated"</a:t>
            </a:r>
            <a:endParaRPr lang="en-US" b="0" i="0" dirty="0" smtClean="0">
              <a:effectLst/>
              <a:latin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FA53-FE4C-4127-B070-864295C906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34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FA53-FE4C-4127-B070-864295C906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34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FA53-FE4C-4127-B070-864295C906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34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FA53-FE4C-4127-B070-864295C906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34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FA53-FE4C-4127-B070-864295C906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34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13</a:t>
            </a:r>
            <a:r>
              <a:rPr lang="en-US" b="1" baseline="30000" dirty="0" smtClean="0"/>
              <a:t>th</a:t>
            </a:r>
            <a:r>
              <a:rPr lang="en-US" b="1" dirty="0" smtClean="0"/>
              <a:t> </a:t>
            </a:r>
            <a:r>
              <a:rPr lang="en-US" dirty="0" smtClean="0"/>
              <a:t>(the betrayal of the 13</a:t>
            </a:r>
            <a:r>
              <a:rPr lang="en-US" baseline="30000" dirty="0" smtClean="0"/>
              <a:t>th</a:t>
            </a:r>
            <a:r>
              <a:rPr lang="en-US" dirty="0" smtClean="0"/>
              <a:t> amendment)</a:t>
            </a:r>
          </a:p>
          <a:p>
            <a:r>
              <a:rPr lang="en-US" dirty="0" smtClean="0"/>
              <a:t> </a:t>
            </a:r>
          </a:p>
          <a:p>
            <a:r>
              <a:rPr lang="en-US" b="1" dirty="0" smtClean="0"/>
              <a:t>    O.J.: Made in America</a:t>
            </a:r>
            <a:r>
              <a:rPr lang="en-US" dirty="0" smtClean="0"/>
              <a:t> (7 hour TV documentary)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</a:t>
            </a:r>
            <a:r>
              <a:rPr lang="en-US" b="1" dirty="0" smtClean="0"/>
              <a:t>I Am Not Your Negro</a:t>
            </a:r>
            <a:r>
              <a:rPr lang="en-US" dirty="0" smtClean="0"/>
              <a:t> (bio-doc of author James Baldwin)</a:t>
            </a:r>
          </a:p>
          <a:p>
            <a:r>
              <a:rPr lang="en-US" dirty="0" smtClean="0"/>
              <a:t> </a:t>
            </a:r>
          </a:p>
          <a:p>
            <a:r>
              <a:rPr lang="en-US" dirty="0" smtClean="0"/>
              <a:t>     </a:t>
            </a:r>
            <a:r>
              <a:rPr lang="en-US" b="1" dirty="0" smtClean="0"/>
              <a:t>Fire at Sea</a:t>
            </a:r>
            <a:r>
              <a:rPr lang="en-US" dirty="0" smtClean="0"/>
              <a:t> (The opposition to Muslim refugees)</a:t>
            </a:r>
          </a:p>
          <a:p>
            <a:r>
              <a:rPr lang="en-US" dirty="0" smtClean="0"/>
              <a:t> 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FA53-FE4C-4127-B070-864295C906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34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FA53-FE4C-4127-B070-864295C906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34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FA53-FE4C-4127-B070-864295C906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34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1962: The Longest Day</a:t>
            </a:r>
            <a:r>
              <a:rPr lang="en-US" baseline="0" dirty="0" smtClean="0"/>
              <a:t> (about D-Day landings at Normandy)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FA53-FE4C-4127-B070-864295C906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78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B8FA53-FE4C-4127-B070-864295C906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34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D4B8-CBD4-4969-A9BE-AD7E3036D268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80E9D-2CCA-4415-B57A-F655DE7C0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823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D4B8-CBD4-4969-A9BE-AD7E3036D268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80E9D-2CCA-4415-B57A-F655DE7C0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98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D4B8-CBD4-4969-A9BE-AD7E3036D268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80E9D-2CCA-4415-B57A-F655DE7C0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88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D4B8-CBD4-4969-A9BE-AD7E3036D268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80E9D-2CCA-4415-B57A-F655DE7C0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2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D4B8-CBD4-4969-A9BE-AD7E3036D268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80E9D-2CCA-4415-B57A-F655DE7C0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75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D4B8-CBD4-4969-A9BE-AD7E3036D268}" type="datetimeFigureOut">
              <a:rPr lang="en-US" smtClean="0"/>
              <a:t>3/1/17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80E9D-2CCA-4415-B57A-F655DE7C0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88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D4B8-CBD4-4969-A9BE-AD7E3036D268}" type="datetimeFigureOut">
              <a:rPr lang="en-US" smtClean="0"/>
              <a:t>3/1/17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80E9D-2CCA-4415-B57A-F655DE7C0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5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D4B8-CBD4-4969-A9BE-AD7E3036D268}" type="datetimeFigureOut">
              <a:rPr lang="en-US" smtClean="0"/>
              <a:t>3/1/17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80E9D-2CCA-4415-B57A-F655DE7C0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76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D4B8-CBD4-4969-A9BE-AD7E3036D268}" type="datetimeFigureOut">
              <a:rPr lang="en-US" smtClean="0"/>
              <a:t>3/1/17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80E9D-2CCA-4415-B57A-F655DE7C0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16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D4B8-CBD4-4969-A9BE-AD7E3036D268}" type="datetimeFigureOut">
              <a:rPr lang="en-US" smtClean="0"/>
              <a:t>3/1/17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80E9D-2CCA-4415-B57A-F655DE7C0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3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D4B8-CBD4-4969-A9BE-AD7E3036D268}" type="datetimeFigureOut">
              <a:rPr lang="en-US" smtClean="0"/>
              <a:t>3/1/17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80E9D-2CCA-4415-B57A-F655DE7C0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83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4D4B8-CBD4-4969-A9BE-AD7E3036D268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80E9D-2CCA-4415-B57A-F655DE7C0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801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5" Type="http://schemas.openxmlformats.org/officeDocument/2006/relationships/image" Target="../media/image91.jpeg"/><Relationship Id="rId6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jpeg"/><Relationship Id="rId13" Type="http://schemas.openxmlformats.org/officeDocument/2006/relationships/image" Target="../media/image12.jpeg"/><Relationship Id="rId1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0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7.jpe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6.jpeg"/><Relationship Id="rId21" Type="http://schemas.openxmlformats.org/officeDocument/2006/relationships/image" Target="../media/image37.jpeg"/><Relationship Id="rId22" Type="http://schemas.openxmlformats.org/officeDocument/2006/relationships/image" Target="../media/image38.jpeg"/><Relationship Id="rId23" Type="http://schemas.openxmlformats.org/officeDocument/2006/relationships/image" Target="../media/image39.jpeg"/><Relationship Id="rId24" Type="http://schemas.openxmlformats.org/officeDocument/2006/relationships/image" Target="../media/image40.jpeg"/><Relationship Id="rId25" Type="http://schemas.openxmlformats.org/officeDocument/2006/relationships/image" Target="../media/image41.jpeg"/><Relationship Id="rId26" Type="http://schemas.openxmlformats.org/officeDocument/2006/relationships/image" Target="../media/image42.png"/><Relationship Id="rId27" Type="http://schemas.openxmlformats.org/officeDocument/2006/relationships/image" Target="../media/image43.jpeg"/><Relationship Id="rId28" Type="http://schemas.openxmlformats.org/officeDocument/2006/relationships/image" Target="../media/image44.jpeg"/><Relationship Id="rId29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30" Type="http://schemas.openxmlformats.org/officeDocument/2006/relationships/image" Target="../media/image46.jpeg"/><Relationship Id="rId31" Type="http://schemas.openxmlformats.org/officeDocument/2006/relationships/image" Target="../media/image47.jpeg"/><Relationship Id="rId32" Type="http://schemas.openxmlformats.org/officeDocument/2006/relationships/image" Target="../media/image48.jpeg"/><Relationship Id="rId9" Type="http://schemas.openxmlformats.org/officeDocument/2006/relationships/image" Target="../media/image25.jpeg"/><Relationship Id="rId6" Type="http://schemas.openxmlformats.org/officeDocument/2006/relationships/image" Target="../media/image22.png"/><Relationship Id="rId7" Type="http://schemas.openxmlformats.org/officeDocument/2006/relationships/image" Target="../media/image23.jpeg"/><Relationship Id="rId8" Type="http://schemas.openxmlformats.org/officeDocument/2006/relationships/image" Target="../media/image24.jpeg"/><Relationship Id="rId33" Type="http://schemas.openxmlformats.org/officeDocument/2006/relationships/image" Target="../media/image49.jpeg"/><Relationship Id="rId34" Type="http://schemas.openxmlformats.org/officeDocument/2006/relationships/image" Target="../media/image50.jpeg"/><Relationship Id="rId35" Type="http://schemas.openxmlformats.org/officeDocument/2006/relationships/image" Target="../media/image51.jpeg"/><Relationship Id="rId36" Type="http://schemas.openxmlformats.org/officeDocument/2006/relationships/image" Target="../media/image52.jpeg"/><Relationship Id="rId10" Type="http://schemas.openxmlformats.org/officeDocument/2006/relationships/image" Target="../media/image26.jpeg"/><Relationship Id="rId11" Type="http://schemas.openxmlformats.org/officeDocument/2006/relationships/image" Target="../media/image27.jpeg"/><Relationship Id="rId12" Type="http://schemas.openxmlformats.org/officeDocument/2006/relationships/image" Target="../media/image28.jpeg"/><Relationship Id="rId13" Type="http://schemas.openxmlformats.org/officeDocument/2006/relationships/image" Target="../media/image29.jpeg"/><Relationship Id="rId14" Type="http://schemas.openxmlformats.org/officeDocument/2006/relationships/image" Target="../media/image30.jpeg"/><Relationship Id="rId15" Type="http://schemas.openxmlformats.org/officeDocument/2006/relationships/image" Target="../media/image31.jpeg"/><Relationship Id="rId16" Type="http://schemas.openxmlformats.org/officeDocument/2006/relationships/image" Target="../media/image32.jpeg"/><Relationship Id="rId17" Type="http://schemas.openxmlformats.org/officeDocument/2006/relationships/image" Target="../media/image33.jpeg"/><Relationship Id="rId18" Type="http://schemas.openxmlformats.org/officeDocument/2006/relationships/image" Target="../media/image34.jpeg"/><Relationship Id="rId19" Type="http://schemas.openxmlformats.org/officeDocument/2006/relationships/image" Target="../media/image35.jpeg"/><Relationship Id="rId37" Type="http://schemas.openxmlformats.org/officeDocument/2006/relationships/image" Target="../media/image53.jpeg"/><Relationship Id="rId38" Type="http://schemas.openxmlformats.org/officeDocument/2006/relationships/image" Target="../media/image54.jpeg"/><Relationship Id="rId39" Type="http://schemas.openxmlformats.org/officeDocument/2006/relationships/image" Target="../media/image55.jpeg"/><Relationship Id="rId40" Type="http://schemas.openxmlformats.org/officeDocument/2006/relationships/image" Target="../media/image56.jpeg"/><Relationship Id="rId41" Type="http://schemas.openxmlformats.org/officeDocument/2006/relationships/image" Target="../media/image57.jpeg"/><Relationship Id="rId42" Type="http://schemas.openxmlformats.org/officeDocument/2006/relationships/image" Target="../media/image58.jpeg"/><Relationship Id="rId43" Type="http://schemas.openxmlformats.org/officeDocument/2006/relationships/image" Target="../media/image59.jpeg"/><Relationship Id="rId44" Type="http://schemas.openxmlformats.org/officeDocument/2006/relationships/image" Target="../media/image60.jpeg"/><Relationship Id="rId45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" t="3110" r="3245" b="2907"/>
          <a:stretch/>
        </p:blipFill>
        <p:spPr>
          <a:xfrm>
            <a:off x="3087231" y="-154968"/>
            <a:ext cx="6038662" cy="790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3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72160" y="497840"/>
            <a:ext cx="7904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Best Documentary Feature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24" y="1655673"/>
            <a:ext cx="2845900" cy="42157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10758"/>
          <a:stretch/>
        </p:blipFill>
        <p:spPr>
          <a:xfrm>
            <a:off x="3140271" y="1655672"/>
            <a:ext cx="2927831" cy="4176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395" y="1667013"/>
            <a:ext cx="2815916" cy="4170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9867" y="1632993"/>
            <a:ext cx="2827495" cy="424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72160" y="497840"/>
            <a:ext cx="7904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Escapist Entertainment</a:t>
            </a:r>
          </a:p>
          <a:p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049" y="1462887"/>
            <a:ext cx="3112891" cy="4669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572" y="1519590"/>
            <a:ext cx="3124038" cy="4672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0361" y="1598972"/>
            <a:ext cx="3022145" cy="4476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0793" y="1621651"/>
            <a:ext cx="2901207" cy="435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3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410" y="408247"/>
            <a:ext cx="4147555" cy="61435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362" y="413644"/>
            <a:ext cx="4344292" cy="614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6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8958" y="320467"/>
            <a:ext cx="11098924" cy="6701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latin typeface="Segoe UI" panose="020B0502040204020203" pitchFamily="34" charset="0"/>
              </a:rPr>
              <a:t>		</a:t>
            </a:r>
            <a:r>
              <a:rPr lang="en-US" sz="4800" u="sng" dirty="0" smtClean="0">
                <a:latin typeface="Segoe UI" panose="020B0502040204020203" pitchFamily="34" charset="0"/>
              </a:rPr>
              <a:t>Red </a:t>
            </a:r>
            <a:r>
              <a:rPr lang="en-US" sz="4800" u="sng" dirty="0">
                <a:latin typeface="Segoe UI" panose="020B0502040204020203" pitchFamily="34" charset="0"/>
              </a:rPr>
              <a:t>Scare </a:t>
            </a:r>
            <a:r>
              <a:rPr lang="en-US" sz="4800" u="sng" dirty="0" smtClean="0">
                <a:latin typeface="Segoe UI" panose="020B0502040204020203" pitchFamily="34" charset="0"/>
              </a:rPr>
              <a:t>Era</a:t>
            </a:r>
          </a:p>
          <a:p>
            <a:pPr>
              <a:lnSpc>
                <a:spcPct val="150000"/>
              </a:lnSpc>
            </a:pPr>
            <a:endParaRPr lang="en-US" sz="2400" dirty="0" smtClean="0">
              <a:latin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Segoe UI" panose="020B0502040204020203" pitchFamily="34" charset="0"/>
              </a:rPr>
              <a:t>1950</a:t>
            </a:r>
            <a:r>
              <a:rPr lang="en-US" sz="4000" dirty="0">
                <a:latin typeface="Segoe UI" panose="020B0502040204020203" pitchFamily="34" charset="0"/>
              </a:rPr>
              <a:t>: Cinderella </a:t>
            </a:r>
            <a:endParaRPr lang="en-US" sz="4000" dirty="0" smtClean="0">
              <a:latin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Segoe UI" panose="020B0502040204020203" pitchFamily="34" charset="0"/>
              </a:rPr>
              <a:t>1951</a:t>
            </a:r>
            <a:r>
              <a:rPr lang="en-US" sz="4000" dirty="0">
                <a:latin typeface="Segoe UI" panose="020B0502040204020203" pitchFamily="34" charset="0"/>
              </a:rPr>
              <a:t>: Quo Vadis </a:t>
            </a:r>
          </a:p>
          <a:p>
            <a:r>
              <a:rPr lang="en-US" sz="4000" dirty="0" smtClean="0">
                <a:latin typeface="Segoe UI" panose="020B0502040204020203" pitchFamily="34" charset="0"/>
              </a:rPr>
              <a:t>1952</a:t>
            </a:r>
            <a:r>
              <a:rPr lang="en-US" sz="4000" dirty="0">
                <a:latin typeface="Segoe UI" panose="020B0502040204020203" pitchFamily="34" charset="0"/>
              </a:rPr>
              <a:t>: The Greatest Show on 	</a:t>
            </a:r>
            <a:r>
              <a:rPr lang="en-US" sz="4000" dirty="0" smtClean="0">
                <a:latin typeface="Segoe UI" panose="020B0502040204020203" pitchFamily="34" charset="0"/>
              </a:rPr>
              <a:t>				Earth 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Segoe UI" panose="020B0502040204020203" pitchFamily="34" charset="0"/>
              </a:rPr>
              <a:t>1953</a:t>
            </a:r>
            <a:r>
              <a:rPr lang="en-US" sz="4000" dirty="0">
                <a:latin typeface="Segoe UI" panose="020B0502040204020203" pitchFamily="34" charset="0"/>
              </a:rPr>
              <a:t>: Peter Pan </a:t>
            </a:r>
            <a:endParaRPr lang="en-US" sz="4000" dirty="0" smtClean="0">
              <a:latin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FFFF00"/>
                </a:solidFill>
                <a:latin typeface="Segoe UI" panose="020B0502040204020203" pitchFamily="34" charset="0"/>
              </a:rPr>
              <a:t>1954</a:t>
            </a:r>
            <a:r>
              <a:rPr lang="en-US" sz="4000" dirty="0">
                <a:solidFill>
                  <a:srgbClr val="FFFF00"/>
                </a:solidFill>
                <a:latin typeface="Segoe UI" panose="020B0502040204020203" pitchFamily="34" charset="0"/>
              </a:rPr>
              <a:t>: Rear </a:t>
            </a:r>
            <a:r>
              <a:rPr lang="en-US" sz="4000" dirty="0" smtClean="0">
                <a:solidFill>
                  <a:srgbClr val="FFFF00"/>
                </a:solidFill>
                <a:latin typeface="Segoe UI" panose="020B0502040204020203" pitchFamily="34" charset="0"/>
              </a:rPr>
              <a:t>Window</a:t>
            </a:r>
            <a:r>
              <a:rPr lang="en-US" dirty="0">
                <a:latin typeface="Segoe UI" panose="020B0502040204020203" pitchFamily="34" charset="0"/>
              </a:rPr>
              <a:t/>
            </a:r>
            <a:br>
              <a:rPr lang="en-US" dirty="0">
                <a:latin typeface="Segoe UI" panose="020B0502040204020203" pitchFamily="34" charset="0"/>
              </a:rPr>
            </a:br>
            <a:endParaRPr lang="en-US" b="0" i="0" dirty="0">
              <a:effectLst/>
              <a:latin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819" y="129258"/>
            <a:ext cx="45212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7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0982" y="0"/>
            <a:ext cx="12312074" cy="7263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u="sng" dirty="0">
                <a:latin typeface="Segoe UI" panose="020B0502040204020203" pitchFamily="34" charset="0"/>
              </a:rPr>
              <a:t/>
            </a:r>
            <a:br>
              <a:rPr lang="en-US" sz="4000" u="sng" dirty="0">
                <a:latin typeface="Segoe UI" panose="020B0502040204020203" pitchFamily="34" charset="0"/>
              </a:rPr>
            </a:br>
            <a:r>
              <a:rPr lang="en-US" sz="4800" u="sng" dirty="0" smtClean="0">
                <a:latin typeface="Segoe UI" panose="020B0502040204020203" pitchFamily="34" charset="0"/>
              </a:rPr>
              <a:t>Civil </a:t>
            </a:r>
            <a:r>
              <a:rPr lang="en-US" sz="4800" u="sng" dirty="0">
                <a:latin typeface="Segoe UI" panose="020B0502040204020203" pitchFamily="34" charset="0"/>
              </a:rPr>
              <a:t>Rights </a:t>
            </a:r>
            <a:r>
              <a:rPr lang="en-US" sz="4800" u="sng" dirty="0" smtClean="0">
                <a:latin typeface="Segoe UI" panose="020B0502040204020203" pitchFamily="34" charset="0"/>
              </a:rPr>
              <a:t>Era &amp; Vietnam </a:t>
            </a:r>
            <a:r>
              <a:rPr lang="en-US" sz="4800" u="sng" dirty="0">
                <a:latin typeface="Segoe UI" panose="020B0502040204020203" pitchFamily="34" charset="0"/>
              </a:rPr>
              <a:t>War </a:t>
            </a:r>
            <a:r>
              <a:rPr lang="en-US" sz="4800" u="sng" dirty="0" smtClean="0">
                <a:latin typeface="Segoe UI" panose="020B0502040204020203" pitchFamily="34" charset="0"/>
              </a:rPr>
              <a:t>Protests</a:t>
            </a:r>
          </a:p>
          <a:p>
            <a:pPr>
              <a:lnSpc>
                <a:spcPct val="150000"/>
              </a:lnSpc>
            </a:pPr>
            <a:r>
              <a:rPr lang="en-US" sz="3800" dirty="0" smtClean="0">
                <a:latin typeface="Segoe UI" panose="020B0502040204020203" pitchFamily="34" charset="0"/>
              </a:rPr>
              <a:t>1960</a:t>
            </a:r>
            <a:r>
              <a:rPr lang="en-US" sz="3800" dirty="0">
                <a:latin typeface="Segoe UI" panose="020B0502040204020203" pitchFamily="34" charset="0"/>
              </a:rPr>
              <a:t>: Swiss Family Robinson </a:t>
            </a:r>
          </a:p>
          <a:p>
            <a:pPr>
              <a:lnSpc>
                <a:spcPct val="150000"/>
              </a:lnSpc>
            </a:pPr>
            <a:r>
              <a:rPr lang="en-US" sz="3800" dirty="0">
                <a:latin typeface="Segoe UI" panose="020B0502040204020203" pitchFamily="34" charset="0"/>
              </a:rPr>
              <a:t>1961: 101 Dalmatians </a:t>
            </a:r>
          </a:p>
          <a:p>
            <a:pPr>
              <a:lnSpc>
                <a:spcPct val="150000"/>
              </a:lnSpc>
            </a:pPr>
            <a:r>
              <a:rPr lang="en-US" sz="3800" dirty="0">
                <a:latin typeface="Segoe UI" panose="020B0502040204020203" pitchFamily="34" charset="0"/>
              </a:rPr>
              <a:t>1962: The Longest Day </a:t>
            </a:r>
            <a:endParaRPr lang="en-US" sz="3800" dirty="0" smtClean="0">
              <a:latin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 smtClean="0">
                <a:latin typeface="Segoe UI" panose="020B0502040204020203" pitchFamily="34" charset="0"/>
              </a:rPr>
              <a:t>1963: Cleopatra </a:t>
            </a:r>
          </a:p>
          <a:p>
            <a:pPr>
              <a:lnSpc>
                <a:spcPct val="150000"/>
              </a:lnSpc>
            </a:pPr>
            <a:r>
              <a:rPr lang="en-US" sz="3800" dirty="0" smtClean="0">
                <a:latin typeface="Segoe UI" panose="020B0502040204020203" pitchFamily="34" charset="0"/>
              </a:rPr>
              <a:t>1964</a:t>
            </a:r>
            <a:r>
              <a:rPr lang="en-US" sz="3800" dirty="0">
                <a:latin typeface="Segoe UI" panose="020B0502040204020203" pitchFamily="34" charset="0"/>
              </a:rPr>
              <a:t>: Mary </a:t>
            </a:r>
            <a:r>
              <a:rPr lang="en-US" sz="3800" dirty="0" smtClean="0">
                <a:latin typeface="Segoe UI" panose="020B0502040204020203" pitchFamily="34" charset="0"/>
              </a:rPr>
              <a:t>Poppins</a:t>
            </a:r>
            <a:endParaRPr lang="en-US" sz="3800" dirty="0">
              <a:latin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800" dirty="0">
                <a:latin typeface="Segoe UI" panose="020B0502040204020203" pitchFamily="34" charset="0"/>
              </a:rPr>
              <a:t>1965: The Sound of Music </a:t>
            </a:r>
          </a:p>
          <a:p>
            <a:r>
              <a:rPr lang="en-US" dirty="0">
                <a:latin typeface="Segoe UI" panose="020B0502040204020203" pitchFamily="34" charset="0"/>
              </a:rPr>
              <a:t/>
            </a:r>
            <a:br>
              <a:rPr lang="en-US" dirty="0">
                <a:latin typeface="Segoe UI" panose="020B0502040204020203" pitchFamily="34" charset="0"/>
              </a:rPr>
            </a:br>
            <a:endParaRPr lang="en-US" dirty="0">
              <a:latin typeface="Segoe UI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0907" y="1440208"/>
            <a:ext cx="3666490" cy="533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0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4953" y="88705"/>
            <a:ext cx="11987047" cy="598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</a:rPr>
              <a:t/>
            </a:r>
            <a:br>
              <a:rPr lang="en-US" dirty="0">
                <a:latin typeface="Segoe UI" panose="020B0502040204020203" pitchFamily="34" charset="0"/>
              </a:rPr>
            </a:br>
            <a:endParaRPr lang="en-US" u="sng" dirty="0">
              <a:latin typeface="Segoe UI" panose="020B0502040204020203" pitchFamily="34" charset="0"/>
            </a:endParaRPr>
          </a:p>
          <a:p>
            <a:r>
              <a:rPr lang="en-US" sz="4000" dirty="0" smtClean="0">
                <a:latin typeface="Segoe UI" panose="020B0502040204020203" pitchFamily="34" charset="0"/>
              </a:rPr>
              <a:t>		</a:t>
            </a:r>
            <a:r>
              <a:rPr lang="en-US" sz="4000" u="sng" dirty="0" smtClean="0">
                <a:latin typeface="Segoe UI" panose="020B0502040204020203" pitchFamily="34" charset="0"/>
              </a:rPr>
              <a:t>Post 9/11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Segoe UI" panose="020B0502040204020203" pitchFamily="34" charset="0"/>
              </a:rPr>
              <a:t>2002</a:t>
            </a:r>
            <a:r>
              <a:rPr lang="en-US" sz="4000" dirty="0">
                <a:latin typeface="Segoe UI" panose="020B0502040204020203" pitchFamily="34" charset="0"/>
              </a:rPr>
              <a:t>: Spider-Man </a:t>
            </a:r>
            <a:endParaRPr lang="en-US" sz="4000" dirty="0" smtClean="0">
              <a:latin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en-US" sz="800" dirty="0">
              <a:latin typeface="Segoe UI" panose="020B0502040204020203" pitchFamily="34" charset="0"/>
            </a:endParaRPr>
          </a:p>
          <a:p>
            <a:r>
              <a:rPr lang="en-US" sz="4000" dirty="0">
                <a:latin typeface="Segoe UI" panose="020B0502040204020203" pitchFamily="34" charset="0"/>
              </a:rPr>
              <a:t>2003: The Lord of the Rings: </a:t>
            </a:r>
            <a:endParaRPr lang="en-US" sz="4000" dirty="0" smtClean="0">
              <a:latin typeface="Segoe UI" panose="020B0502040204020203" pitchFamily="34" charset="0"/>
            </a:endParaRPr>
          </a:p>
          <a:p>
            <a:r>
              <a:rPr lang="en-US" sz="4000" dirty="0" smtClean="0">
                <a:latin typeface="Segoe UI" panose="020B0502040204020203" pitchFamily="34" charset="0"/>
              </a:rPr>
              <a:t>The </a:t>
            </a:r>
            <a:r>
              <a:rPr lang="en-US" sz="4000" dirty="0">
                <a:latin typeface="Segoe UI" panose="020B0502040204020203" pitchFamily="34" charset="0"/>
              </a:rPr>
              <a:t>Return of the King  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Segoe UI" panose="020B0502040204020203" pitchFamily="34" charset="0"/>
              </a:rPr>
              <a:t>2004: Shrek 2 </a:t>
            </a:r>
            <a:endParaRPr lang="en-US" sz="4000" dirty="0" smtClean="0">
              <a:latin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en-US" sz="1000" dirty="0">
              <a:latin typeface="Segoe UI" panose="020B0502040204020203" pitchFamily="34" charset="0"/>
            </a:endParaRPr>
          </a:p>
          <a:p>
            <a:r>
              <a:rPr lang="en-US" sz="4000" dirty="0">
                <a:latin typeface="Segoe UI" panose="020B0502040204020203" pitchFamily="34" charset="0"/>
              </a:rPr>
              <a:t>2005: Star Wars: Episode </a:t>
            </a:r>
            <a:r>
              <a:rPr lang="en-US" sz="4000" dirty="0" smtClean="0">
                <a:latin typeface="Segoe UI" panose="020B0502040204020203" pitchFamily="34" charset="0"/>
              </a:rPr>
              <a:t>III</a:t>
            </a:r>
          </a:p>
          <a:p>
            <a:r>
              <a:rPr lang="en-US" sz="4000" dirty="0" smtClean="0">
                <a:latin typeface="Segoe UI" panose="020B0502040204020203" pitchFamily="34" charset="0"/>
              </a:rPr>
              <a:t>Revenge </a:t>
            </a:r>
            <a:r>
              <a:rPr lang="en-US" sz="4000" dirty="0">
                <a:latin typeface="Segoe UI" panose="020B0502040204020203" pitchFamily="34" charset="0"/>
              </a:rPr>
              <a:t>of the </a:t>
            </a:r>
            <a:r>
              <a:rPr lang="en-US" sz="4000" dirty="0" err="1">
                <a:latin typeface="Segoe UI" panose="020B0502040204020203" pitchFamily="34" charset="0"/>
              </a:rPr>
              <a:t>Sith</a:t>
            </a:r>
            <a:r>
              <a:rPr lang="en-US" sz="4000" dirty="0">
                <a:latin typeface="Segoe UI" panose="020B0502040204020203" pitchFamily="34" charset="0"/>
              </a:rPr>
              <a:t> </a:t>
            </a:r>
            <a:endParaRPr lang="en-US" sz="4000" b="0" i="0" dirty="0">
              <a:effectLst/>
              <a:latin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730" y="816496"/>
            <a:ext cx="4070577" cy="542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7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72160" y="497840"/>
            <a:ext cx="7904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Biopics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0058"/>
          <a:stretch/>
        </p:blipFill>
        <p:spPr>
          <a:xfrm>
            <a:off x="6338365" y="1576291"/>
            <a:ext cx="2782831" cy="4045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984" y="1553610"/>
            <a:ext cx="2781828" cy="41263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8411" y="1581728"/>
            <a:ext cx="2732641" cy="4048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993" r="55398"/>
          <a:stretch/>
        </p:blipFill>
        <p:spPr>
          <a:xfrm>
            <a:off x="79371" y="1530929"/>
            <a:ext cx="3152175" cy="413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2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289" y="-70095"/>
            <a:ext cx="13155975" cy="6928095"/>
          </a:xfrm>
          <a:prstGeom prst="rect">
            <a:avLst/>
          </a:prstGeom>
        </p:spPr>
      </p:pic>
      <p:pic>
        <p:nvPicPr>
          <p:cNvPr id="3076" name="Picture 4" descr="Image result for meri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342" y="65571"/>
            <a:ext cx="2489768" cy="360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riley inside out hocke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2" t="8719" r="8689"/>
          <a:stretch/>
        </p:blipFill>
        <p:spPr bwMode="auto">
          <a:xfrm>
            <a:off x="173420" y="71388"/>
            <a:ext cx="2664373" cy="334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judy hop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28" t="-529" r="27108" b="529"/>
          <a:stretch/>
        </p:blipFill>
        <p:spPr bwMode="auto">
          <a:xfrm>
            <a:off x="9560342" y="3704108"/>
            <a:ext cx="2489768" cy="32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moa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2" t="-748" r="45775" b="748"/>
          <a:stretch/>
        </p:blipFill>
        <p:spPr bwMode="auto">
          <a:xfrm>
            <a:off x="173420" y="3489065"/>
            <a:ext cx="2979682" cy="329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68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074" y="300933"/>
            <a:ext cx="4313787" cy="63897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185" y="292128"/>
            <a:ext cx="4290513" cy="642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8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Year’s Snubs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dirty="0"/>
              <a:t>The Fits</a:t>
            </a:r>
            <a:r>
              <a:rPr lang="en-US" dirty="0"/>
              <a:t>	     Directed By Anna Rose </a:t>
            </a:r>
            <a:r>
              <a:rPr lang="en-US" dirty="0" err="1" smtClean="0"/>
              <a:t>Holmer</a:t>
            </a:r>
            <a:endParaRPr lang="en-US" dirty="0" smtClean="0"/>
          </a:p>
          <a:p>
            <a:r>
              <a:rPr lang="en-US" i="1" dirty="0" err="1"/>
              <a:t>Zootopia</a:t>
            </a:r>
            <a:r>
              <a:rPr lang="en-US" i="1" dirty="0"/>
              <a:t>	          </a:t>
            </a:r>
            <a:r>
              <a:rPr lang="en-US" dirty="0"/>
              <a:t> Directed By Byron Howard and Rich Moore</a:t>
            </a:r>
          </a:p>
          <a:p>
            <a:r>
              <a:rPr lang="en-US" dirty="0" smtClean="0"/>
              <a:t> </a:t>
            </a:r>
            <a:r>
              <a:rPr lang="en-US" i="1" dirty="0"/>
              <a:t>The Handmaiden	    </a:t>
            </a:r>
            <a:r>
              <a:rPr lang="en-US" dirty="0"/>
              <a:t>Directed By Park </a:t>
            </a:r>
            <a:r>
              <a:rPr lang="en-US" dirty="0" smtClean="0"/>
              <a:t>Chan-</a:t>
            </a:r>
            <a:r>
              <a:rPr lang="en-US" dirty="0" err="1" smtClean="0"/>
              <a:t>wook</a:t>
            </a:r>
            <a:endParaRPr lang="en-US" dirty="0" smtClean="0"/>
          </a:p>
          <a:p>
            <a:r>
              <a:rPr lang="en-US" i="1" dirty="0"/>
              <a:t>Loving</a:t>
            </a:r>
            <a:r>
              <a:rPr lang="en-US" dirty="0"/>
              <a:t>	   Directed By Jeff </a:t>
            </a:r>
            <a:r>
              <a:rPr lang="en-US" dirty="0" smtClean="0"/>
              <a:t>Nichols</a:t>
            </a:r>
          </a:p>
          <a:p>
            <a:r>
              <a:rPr lang="en-US" i="1" dirty="0"/>
              <a:t>The Lobster 	</a:t>
            </a:r>
            <a:r>
              <a:rPr lang="en-US" dirty="0"/>
              <a:t>Directed By </a:t>
            </a:r>
            <a:r>
              <a:rPr lang="en-US" dirty="0" err="1"/>
              <a:t>Yorgos</a:t>
            </a:r>
            <a:r>
              <a:rPr lang="en-US" dirty="0"/>
              <a:t> </a:t>
            </a:r>
            <a:r>
              <a:rPr lang="en-US" dirty="0" smtClean="0"/>
              <a:t>Lanthimos</a:t>
            </a:r>
          </a:p>
          <a:p>
            <a:r>
              <a:rPr lang="en-US" i="1" dirty="0"/>
              <a:t>13</a:t>
            </a:r>
            <a:r>
              <a:rPr lang="en-US" i="1" baseline="30000" dirty="0"/>
              <a:t>th</a:t>
            </a:r>
            <a:r>
              <a:rPr lang="en-US" dirty="0"/>
              <a:t> 	Directed By Ava </a:t>
            </a:r>
            <a:r>
              <a:rPr lang="en-US" dirty="0" err="1" smtClean="0"/>
              <a:t>DuVernay</a:t>
            </a:r>
            <a:endParaRPr lang="en-US" dirty="0" smtClean="0"/>
          </a:p>
          <a:p>
            <a:r>
              <a:rPr lang="en-US" i="1" dirty="0"/>
              <a:t>Moana</a:t>
            </a:r>
            <a:r>
              <a:rPr lang="en-US" dirty="0"/>
              <a:t> 	         Directed By John </a:t>
            </a:r>
            <a:r>
              <a:rPr lang="en-US" dirty="0" err="1"/>
              <a:t>Musker</a:t>
            </a:r>
            <a:r>
              <a:rPr lang="en-US" dirty="0"/>
              <a:t> and Ron </a:t>
            </a:r>
            <a:r>
              <a:rPr lang="en-US" dirty="0" smtClean="0"/>
              <a:t>Clements</a:t>
            </a:r>
          </a:p>
          <a:p>
            <a:r>
              <a:rPr lang="en-US" i="1" dirty="0"/>
              <a:t>Mountains May Depart 	</a:t>
            </a:r>
            <a:r>
              <a:rPr lang="en-US" dirty="0"/>
              <a:t>Directed By </a:t>
            </a:r>
            <a:r>
              <a:rPr lang="en-US" dirty="0" err="1"/>
              <a:t>Jia</a:t>
            </a:r>
            <a:r>
              <a:rPr lang="en-US" dirty="0"/>
              <a:t> </a:t>
            </a:r>
            <a:r>
              <a:rPr lang="en-US" dirty="0" err="1" smtClean="0"/>
              <a:t>Zhangke</a:t>
            </a:r>
            <a:endParaRPr lang="en-US" dirty="0" smtClean="0"/>
          </a:p>
          <a:p>
            <a:r>
              <a:rPr lang="en-US" i="1" dirty="0"/>
              <a:t>20</a:t>
            </a:r>
            <a:r>
              <a:rPr lang="en-US" i="1" baseline="30000" dirty="0"/>
              <a:t>th</a:t>
            </a:r>
            <a:r>
              <a:rPr lang="en-US" i="1" dirty="0"/>
              <a:t> Century Women 	</a:t>
            </a:r>
            <a:r>
              <a:rPr lang="en-US" dirty="0"/>
              <a:t>Directed by Mike </a:t>
            </a:r>
            <a:r>
              <a:rPr lang="en-US" dirty="0" smtClean="0"/>
              <a:t>Mills</a:t>
            </a:r>
          </a:p>
          <a:p>
            <a:r>
              <a:rPr lang="en-US" i="1" dirty="0"/>
              <a:t>I, Daniel Blake 	 </a:t>
            </a:r>
            <a:r>
              <a:rPr lang="en-US" dirty="0"/>
              <a:t>Directed By Ken </a:t>
            </a:r>
            <a:r>
              <a:rPr lang="en-US" dirty="0" smtClean="0"/>
              <a:t>Loach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8534" y="6129867"/>
            <a:ext cx="12073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Due to the size of the video clips, we were unable to include them in this presentation. All of the trailers are available via YouTube.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011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59950" y="280417"/>
            <a:ext cx="7048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Tahoma,Geneva,sans-serif"/>
              </a:rPr>
              <a:t>#</a:t>
            </a:r>
            <a:r>
              <a:rPr lang="en-US" sz="4800" dirty="0" err="1">
                <a:latin typeface="Tahoma,Geneva,sans-serif"/>
              </a:rPr>
              <a:t>OscarsNotAsWhite</a:t>
            </a:r>
            <a:r>
              <a:rPr lang="en-US" sz="4800" dirty="0">
                <a:latin typeface="Tahoma,Geneva,sans-serif"/>
              </a:rPr>
              <a:t> 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282033" y="1250793"/>
            <a:ext cx="34451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ahoma,Geneva,sans-serif"/>
              </a:rPr>
              <a:t>Best Picture Nominees</a:t>
            </a:r>
            <a:r>
              <a:rPr lang="en-US" dirty="0" smtClean="0">
                <a:latin typeface="Tahoma,Geneva,sans-serif"/>
              </a:rPr>
              <a:t>: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33" y="1709652"/>
            <a:ext cx="1363822" cy="1972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292" y="1696137"/>
            <a:ext cx="1391577" cy="19684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9429" y="1709652"/>
            <a:ext cx="1414699" cy="20011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4688" y="1696137"/>
            <a:ext cx="1397186" cy="19856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14208" y="4061812"/>
            <a:ext cx="42553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ahoma,Geneva,sans-serif"/>
              </a:rPr>
              <a:t>Best Actor/Actress Nominees:</a:t>
            </a:r>
            <a:endParaRPr lang="en-US" sz="2400" dirty="0"/>
          </a:p>
        </p:txBody>
      </p:sp>
      <p:pic>
        <p:nvPicPr>
          <p:cNvPr id="11" name="Picture 2" descr="Image result for mahershala ali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1" r="9132"/>
          <a:stretch/>
        </p:blipFill>
        <p:spPr bwMode="auto">
          <a:xfrm>
            <a:off x="155567" y="4576072"/>
            <a:ext cx="1497725" cy="201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dev patel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63"/>
          <a:stretch/>
        </p:blipFill>
        <p:spPr bwMode="auto">
          <a:xfrm>
            <a:off x="1709130" y="4567902"/>
            <a:ext cx="1678727" cy="205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viola davis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2" r="53800" b="11597"/>
          <a:stretch/>
        </p:blipFill>
        <p:spPr bwMode="auto">
          <a:xfrm>
            <a:off x="3461151" y="4596517"/>
            <a:ext cx="1560787" cy="205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naomie harris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 t="5422" r="10059" b="18202"/>
          <a:stretch/>
        </p:blipFill>
        <p:spPr bwMode="auto">
          <a:xfrm>
            <a:off x="5095232" y="4596517"/>
            <a:ext cx="1592318" cy="203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octavia spencer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8" t="5422" r="21398" b="26146"/>
          <a:stretch/>
        </p:blipFill>
        <p:spPr bwMode="auto">
          <a:xfrm>
            <a:off x="6780326" y="4624657"/>
            <a:ext cx="1717288" cy="207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denzel washington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3" t="5957" r="26331" b="25944"/>
          <a:stretch/>
        </p:blipFill>
        <p:spPr bwMode="auto">
          <a:xfrm>
            <a:off x="8559776" y="4624658"/>
            <a:ext cx="1530156" cy="204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ruth negga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7" t="4782" r="17003" b="48416"/>
          <a:stretch/>
        </p:blipFill>
        <p:spPr bwMode="auto">
          <a:xfrm>
            <a:off x="10215158" y="4624656"/>
            <a:ext cx="1594646" cy="204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barry jenkins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0" t="8784" r="32023" b="4244"/>
          <a:stretch/>
        </p:blipFill>
        <p:spPr bwMode="auto">
          <a:xfrm>
            <a:off x="8592536" y="1680596"/>
            <a:ext cx="1436749" cy="201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584317" y="1252652"/>
            <a:ext cx="3453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ahoma,Geneva,sans-serif"/>
              </a:rPr>
              <a:t>Best Director Nominee: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1950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57775" y="1190037"/>
            <a:ext cx="529382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latin typeface="Arial"/>
                <a:cs typeface="Arial"/>
              </a:rPr>
              <a:t>Certain Women</a:t>
            </a:r>
          </a:p>
          <a:p>
            <a:pPr lvl="0"/>
            <a:r>
              <a:rPr lang="en-US" sz="3200" dirty="0">
                <a:latin typeface="Arial"/>
                <a:cs typeface="Arial"/>
              </a:rPr>
              <a:t>Sunset Song</a:t>
            </a:r>
          </a:p>
          <a:p>
            <a:pPr lvl="0"/>
            <a:r>
              <a:rPr lang="en-US" sz="3200" dirty="0">
                <a:latin typeface="Arial"/>
                <a:cs typeface="Arial"/>
              </a:rPr>
              <a:t>Elle</a:t>
            </a:r>
          </a:p>
          <a:p>
            <a:pPr lvl="0"/>
            <a:r>
              <a:rPr lang="en-US" sz="3200" dirty="0">
                <a:latin typeface="Arial"/>
                <a:cs typeface="Arial"/>
              </a:rPr>
              <a:t>Silence</a:t>
            </a:r>
          </a:p>
          <a:p>
            <a:pPr lvl="0"/>
            <a:r>
              <a:rPr lang="en-US" sz="3200" dirty="0">
                <a:latin typeface="Arial"/>
                <a:cs typeface="Arial"/>
              </a:rPr>
              <a:t>Toni Erdmann</a:t>
            </a:r>
          </a:p>
          <a:p>
            <a:pPr lvl="0"/>
            <a:r>
              <a:rPr lang="en-US" sz="3200" dirty="0" smtClean="0">
                <a:latin typeface="Arial"/>
                <a:cs typeface="Arial"/>
              </a:rPr>
              <a:t>American Honey</a:t>
            </a:r>
            <a:endParaRPr lang="en-US" sz="3200" dirty="0">
              <a:latin typeface="Arial"/>
              <a:cs typeface="Arial"/>
            </a:endParaRPr>
          </a:p>
          <a:p>
            <a:pPr lvl="0"/>
            <a:r>
              <a:rPr lang="en-US" sz="3200" dirty="0">
                <a:latin typeface="Arial"/>
                <a:cs typeface="Arial"/>
              </a:rPr>
              <a:t>Paterson</a:t>
            </a:r>
          </a:p>
          <a:p>
            <a:pPr lvl="0"/>
            <a:r>
              <a:rPr lang="en-US" sz="3200" dirty="0">
                <a:latin typeface="Arial"/>
                <a:cs typeface="Arial"/>
              </a:rPr>
              <a:t>Eye in The Sky</a:t>
            </a:r>
          </a:p>
          <a:p>
            <a:pPr lvl="0"/>
            <a:r>
              <a:rPr lang="en-US" sz="3200" dirty="0">
                <a:latin typeface="Arial"/>
                <a:cs typeface="Arial"/>
              </a:rPr>
              <a:t>Kubo and the Two Strings</a:t>
            </a:r>
          </a:p>
          <a:p>
            <a:pPr lvl="0"/>
            <a:r>
              <a:rPr lang="en-US" sz="3200" dirty="0">
                <a:latin typeface="Arial"/>
                <a:cs typeface="Arial"/>
              </a:rPr>
              <a:t>The Witch</a:t>
            </a:r>
          </a:p>
          <a:p>
            <a:pPr lvl="0"/>
            <a:r>
              <a:rPr lang="en-US" sz="3200" dirty="0">
                <a:latin typeface="Arial"/>
                <a:cs typeface="Arial"/>
              </a:rPr>
              <a:t>Little Men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5" y="82868"/>
            <a:ext cx="2311400" cy="340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226" y="95132"/>
            <a:ext cx="2264848" cy="3363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52" y="3538151"/>
            <a:ext cx="2251226" cy="3161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8840" y="3541327"/>
            <a:ext cx="2440841" cy="33166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57775" y="372533"/>
            <a:ext cx="4132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Other Notable Films: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2025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368" y="0"/>
            <a:ext cx="46005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78240" y="3244334"/>
            <a:ext cx="2962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Directed By: Denis Villeneuve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93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226" y="0"/>
            <a:ext cx="482563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90432" y="3244334"/>
            <a:ext cx="3218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Directed By: Denzel Washington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40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391" y="0"/>
            <a:ext cx="48482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27008" y="3244334"/>
            <a:ext cx="2950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Directed By: David Mackenzie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22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735" y="0"/>
            <a:ext cx="48482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61120" y="3244334"/>
            <a:ext cx="301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Directed By: Theodore </a:t>
            </a:r>
            <a:r>
              <a:rPr lang="en-US" dirty="0" err="1" smtClean="0"/>
              <a:t>Melfi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18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55532" y="3248146"/>
            <a:ext cx="265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Directed By: Barry Jenkins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488" y="3812"/>
            <a:ext cx="4742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1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775" y="0"/>
            <a:ext cx="48482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22080" y="3244334"/>
            <a:ext cx="2584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Directed By: Garth Davis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14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528" y="0"/>
            <a:ext cx="50840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68384" y="3244334"/>
            <a:ext cx="2889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Directed By: Mel Gibson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48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022" y="57150"/>
            <a:ext cx="4762500" cy="6800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51392" y="3272909"/>
            <a:ext cx="293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Directed By: Damien Chazelle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36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408" y="0"/>
            <a:ext cx="482744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27008" y="3244334"/>
            <a:ext cx="3121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Directed By: Kenneth </a:t>
            </a:r>
            <a:r>
              <a:rPr lang="en-US" dirty="0" err="1" smtClean="0"/>
              <a:t>Lonergan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7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07109" y="643529"/>
            <a:ext cx="5800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ahoma,Geneva,sans-serif"/>
              </a:rPr>
              <a:t>Asian Nominees</a:t>
            </a:r>
            <a:endParaRPr lang="en-US" sz="3600" dirty="0">
              <a:latin typeface="Tahoma,Geneva,sans-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00299" y="3513224"/>
            <a:ext cx="6391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ahoma,Geneva,sans-serif"/>
              </a:rPr>
              <a:t>Latino Nominees</a:t>
            </a:r>
            <a:endParaRPr lang="en-US" sz="3600" dirty="0">
              <a:latin typeface="Tahoma,Geneva,sans-serif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36646"/>
            <a:ext cx="5800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ahoma,Geneva,sans-serif"/>
              </a:rPr>
              <a:t>Best Screenplay</a:t>
            </a:r>
            <a:endParaRPr lang="en-US" sz="3600" dirty="0">
              <a:latin typeface="Tahoma,Geneva,sans-serif"/>
            </a:endParaRPr>
          </a:p>
        </p:txBody>
      </p:sp>
      <p:pic>
        <p:nvPicPr>
          <p:cNvPr id="7" name="Picture 16" descr="Image result for barry jenki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0" t="8784" r="32023" b="4244"/>
          <a:stretch/>
        </p:blipFill>
        <p:spPr bwMode="auto">
          <a:xfrm>
            <a:off x="530679" y="1317709"/>
            <a:ext cx="1436749" cy="201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778" y="3674232"/>
            <a:ext cx="2276883" cy="2775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1623" r="13238"/>
          <a:stretch/>
        </p:blipFill>
        <p:spPr>
          <a:xfrm>
            <a:off x="2074992" y="1360827"/>
            <a:ext cx="1871484" cy="2029899"/>
          </a:xfrm>
          <a:prstGeom prst="rect">
            <a:avLst/>
          </a:prstGeom>
        </p:spPr>
      </p:pic>
      <p:pic>
        <p:nvPicPr>
          <p:cNvPr id="9" name="Picture 4" descr="Image result for dev patel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63"/>
          <a:stretch/>
        </p:blipFill>
        <p:spPr bwMode="auto">
          <a:xfrm>
            <a:off x="8160883" y="1347278"/>
            <a:ext cx="1678727" cy="205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3258" y="4293735"/>
            <a:ext cx="1721055" cy="23941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20162" r="28447"/>
          <a:stretch/>
        </p:blipFill>
        <p:spPr>
          <a:xfrm>
            <a:off x="9150378" y="4320624"/>
            <a:ext cx="1746170" cy="226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278" y="-307316"/>
            <a:ext cx="6041660" cy="79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3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2" name="Picture 58" descr="Image result for anika noni ro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253" y="2805475"/>
            <a:ext cx="1608536" cy="209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Picture 84" descr="Image result for damon waya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5" r="24565"/>
          <a:stretch/>
        </p:blipFill>
        <p:spPr bwMode="auto">
          <a:xfrm>
            <a:off x="5438033" y="3113208"/>
            <a:ext cx="1462314" cy="170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Cary Joji Fukunag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957" y="57149"/>
            <a:ext cx="955537" cy="143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ce Cub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r="18770"/>
          <a:stretch/>
        </p:blipFill>
        <p:spPr bwMode="auto">
          <a:xfrm flipH="1">
            <a:off x="182881" y="303783"/>
            <a:ext cx="1332057" cy="115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Idris Elb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6" r="40174"/>
          <a:stretch/>
        </p:blipFill>
        <p:spPr bwMode="auto">
          <a:xfrm>
            <a:off x="106808" y="1495806"/>
            <a:ext cx="1109473" cy="142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Image result for Julie Das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6" descr="Image result for Julie Dash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4" descr="Image result for Julie Das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Image result for Julie Dash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r="6047"/>
          <a:stretch/>
        </p:blipFill>
        <p:spPr bwMode="auto">
          <a:xfrm>
            <a:off x="0" y="2953815"/>
            <a:ext cx="1402513" cy="172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Jennifer Yuh Nels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992" y="253975"/>
            <a:ext cx="1136778" cy="170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Mary Bli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3" r="19695"/>
          <a:stretch/>
        </p:blipFill>
        <p:spPr bwMode="auto">
          <a:xfrm>
            <a:off x="3758268" y="253975"/>
            <a:ext cx="1087684" cy="153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mage result for RZ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450" y="239605"/>
            <a:ext cx="1719537" cy="171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 result for Will.i.a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4" r="27498"/>
          <a:stretch/>
        </p:blipFill>
        <p:spPr bwMode="auto">
          <a:xfrm>
            <a:off x="3056984" y="2243281"/>
            <a:ext cx="1137139" cy="167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Image result for David Henry Hwa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3" r="8109"/>
          <a:stretch/>
        </p:blipFill>
        <p:spPr bwMode="auto">
          <a:xfrm>
            <a:off x="6660484" y="239605"/>
            <a:ext cx="1288699" cy="174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Image result for Nate Parker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1" r="15965"/>
          <a:stretch/>
        </p:blipFill>
        <p:spPr bwMode="auto">
          <a:xfrm>
            <a:off x="7996680" y="253974"/>
            <a:ext cx="1427736" cy="174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Image result for Michael B. Jorda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8" y="4741854"/>
            <a:ext cx="1402362" cy="157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Image result for Tessa Thompson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9" r="31635"/>
          <a:stretch/>
        </p:blipFill>
        <p:spPr bwMode="auto">
          <a:xfrm>
            <a:off x="9471913" y="253974"/>
            <a:ext cx="1078680" cy="158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result for mahershala ali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1" r="9132"/>
          <a:stretch/>
        </p:blipFill>
        <p:spPr bwMode="auto">
          <a:xfrm>
            <a:off x="1286086" y="1507553"/>
            <a:ext cx="1036648" cy="139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Image result for Enrique Castillo film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9" r="18059"/>
          <a:stretch/>
        </p:blipFill>
        <p:spPr bwMode="auto">
          <a:xfrm>
            <a:off x="10613331" y="201754"/>
            <a:ext cx="1322637" cy="163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Image result for Loretta Devin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469" y="1983858"/>
            <a:ext cx="1452499" cy="145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Image result for America Ferrera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165" y="1997198"/>
            <a:ext cx="1441387" cy="144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Image result for regina ki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327" y="4764328"/>
            <a:ext cx="1277257" cy="153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Image result for Ignacio López Tarso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9" r="28239" b="20855"/>
          <a:stretch/>
        </p:blipFill>
        <p:spPr bwMode="auto">
          <a:xfrm>
            <a:off x="7651621" y="1997197"/>
            <a:ext cx="1170627" cy="143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Image result for Daniel Dae Kim,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580" y="3549043"/>
            <a:ext cx="1166388" cy="155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Image result for nia lon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2" r="23537"/>
          <a:stretch/>
        </p:blipFill>
        <p:spPr bwMode="auto">
          <a:xfrm>
            <a:off x="5327918" y="1598027"/>
            <a:ext cx="1499616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Image result for Tatsuya Nakadai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633" y="1582318"/>
            <a:ext cx="1077273" cy="161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Image result for eva mendes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7" r="13652"/>
          <a:stretch/>
        </p:blipFill>
        <p:spPr bwMode="auto">
          <a:xfrm>
            <a:off x="3265664" y="1489881"/>
            <a:ext cx="989934" cy="103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Ryan Coogler​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2" y="5592151"/>
            <a:ext cx="2206408" cy="115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Image result for gabrielle union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63"/>
          <a:stretch/>
        </p:blipFill>
        <p:spPr bwMode="auto">
          <a:xfrm>
            <a:off x="9346774" y="3525807"/>
            <a:ext cx="1355569" cy="154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Image result for Elizabeth Sun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3" r="9318" b="15271"/>
          <a:stretch/>
        </p:blipFill>
        <p:spPr bwMode="auto">
          <a:xfrm>
            <a:off x="8455504" y="3198227"/>
            <a:ext cx="998959" cy="126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Image result for michelle rodriguez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78"/>
          <a:stretch/>
        </p:blipFill>
        <p:spPr bwMode="auto">
          <a:xfrm>
            <a:off x="10615764" y="5180337"/>
            <a:ext cx="1320204" cy="144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Image result for Sharmila Tagor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6" r="14663"/>
          <a:stretch/>
        </p:blipFill>
        <p:spPr bwMode="auto">
          <a:xfrm>
            <a:off x="2368197" y="1523212"/>
            <a:ext cx="963148" cy="136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Image result for Vivica A. Fox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044" y="4764328"/>
            <a:ext cx="1336507" cy="197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Image result for jacob vargas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6"/>
          <a:stretch/>
        </p:blipFill>
        <p:spPr bwMode="auto">
          <a:xfrm>
            <a:off x="4162797" y="2974471"/>
            <a:ext cx="1296430" cy="138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Image result for harold perrineau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769" y="3198226"/>
            <a:ext cx="1587735" cy="158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Image result for pepe serna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62" y="4450021"/>
            <a:ext cx="1482312" cy="123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Image result for John Boyega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308" y="4993956"/>
            <a:ext cx="1137890" cy="170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78" descr="Image result for Byung-Hun Le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04" name="Picture 80" descr="Image result for Byung-Hun Lee"/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4" t="5060" r="37793" b="17964"/>
          <a:stretch/>
        </p:blipFill>
        <p:spPr bwMode="auto">
          <a:xfrm>
            <a:off x="9140985" y="9727795"/>
            <a:ext cx="373225" cy="5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06" name="Picture 82" descr="Image result for carmen ejogo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349" y="1824655"/>
            <a:ext cx="1051317" cy="140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10" name="Picture 86" descr="Image result for Adepero Oduye,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398" y="3789955"/>
            <a:ext cx="994546" cy="147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12" name="Picture 88" descr="Image result for Jesse D. Goins"/>
          <p:cNvPicPr>
            <a:picLocks noChangeAspect="1" noChangeArrowheads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02"/>
          <a:stretch/>
        </p:blipFill>
        <p:spPr bwMode="auto">
          <a:xfrm>
            <a:off x="6123116" y="558785"/>
            <a:ext cx="740482" cy="86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90" descr="Image result for dennis haysbert"/>
          <p:cNvSpPr>
            <a:spLocks noChangeAspect="1" noChangeArrowheads="1"/>
          </p:cNvSpPr>
          <p:nvPr/>
        </p:nvSpPr>
        <p:spPr bwMode="auto">
          <a:xfrm>
            <a:off x="7926965" y="10003272"/>
            <a:ext cx="1557643" cy="155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16" name="Picture 92" descr="Related image"/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7" r="32771"/>
          <a:stretch/>
        </p:blipFill>
        <p:spPr bwMode="auto">
          <a:xfrm>
            <a:off x="2581177" y="3664308"/>
            <a:ext cx="988292" cy="139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Image result for Morris Chestnut"/>
          <p:cNvPicPr>
            <a:picLocks noChangeAspect="1" noChangeArrowheads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9" r="18811"/>
          <a:stretch/>
        </p:blipFill>
        <p:spPr bwMode="auto">
          <a:xfrm>
            <a:off x="2732341" y="5031700"/>
            <a:ext cx="1393131" cy="181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98" descr="Image result for Chadwick Boseman"/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9" r="8444" b="18670"/>
          <a:stretch/>
        </p:blipFill>
        <p:spPr bwMode="auto">
          <a:xfrm>
            <a:off x="8236934" y="5608610"/>
            <a:ext cx="1039133" cy="114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4" name="Picture 100" descr="Image result for James Hong"/>
          <p:cNvPicPr>
            <a:picLocks noChangeAspect="1" noChangeArrowheads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4" r="22116"/>
          <a:stretch/>
        </p:blipFill>
        <p:spPr bwMode="auto">
          <a:xfrm>
            <a:off x="4606199" y="4257188"/>
            <a:ext cx="906001" cy="102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0" name="Picture 96" descr="Related image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429" y="5161297"/>
            <a:ext cx="1246653" cy="174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02" descr="Image result for Julie Carmen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897" y="4808512"/>
            <a:ext cx="1329754" cy="194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43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iffanyyong.com/wp-content/uploads/2013/12/american-hustle-poster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121" y="0"/>
            <a:ext cx="4753698" cy="703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38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4778" y="548431"/>
            <a:ext cx="49552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Tahoma" panose="020B0604030504040204" pitchFamily="34" charset="0"/>
              </a:rPr>
              <a:t>Women in Hollywood</a:t>
            </a:r>
            <a:endParaRPr lang="en-US" sz="4000" dirty="0"/>
          </a:p>
        </p:txBody>
      </p:sp>
      <p:grpSp>
        <p:nvGrpSpPr>
          <p:cNvPr id="5" name="Group 4"/>
          <p:cNvGrpSpPr/>
          <p:nvPr/>
        </p:nvGrpSpPr>
        <p:grpSpPr>
          <a:xfrm>
            <a:off x="2090880" y="1633513"/>
            <a:ext cx="8311533" cy="4324676"/>
            <a:chOff x="1804278" y="1619865"/>
            <a:chExt cx="8311533" cy="43246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327"/>
            <a:stretch/>
          </p:blipFill>
          <p:spPr>
            <a:xfrm>
              <a:off x="1804278" y="1619865"/>
              <a:ext cx="8311533" cy="432467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9160467" y="2552131"/>
              <a:ext cx="955344" cy="33924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131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878" y="1536326"/>
            <a:ext cx="3308295" cy="4679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149" y="1540086"/>
            <a:ext cx="3233679" cy="46759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47761" y="825427"/>
            <a:ext cx="20425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$</a:t>
            </a:r>
            <a:r>
              <a:rPr lang="en-US" sz="3200" dirty="0"/>
              <a:t>25 million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9283210" y="6185037"/>
            <a:ext cx="24785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$</a:t>
            </a:r>
            <a:r>
              <a:rPr lang="en-US" sz="3200" dirty="0"/>
              <a:t>145 Million</a:t>
            </a:r>
            <a:r>
              <a:rPr lang="en-US" sz="3200" dirty="0" smtClean="0"/>
              <a:t>+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519237" y="829186"/>
            <a:ext cx="2146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$</a:t>
            </a:r>
            <a:r>
              <a:rPr lang="en-US" sz="3200" dirty="0"/>
              <a:t>1.5 million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823199" y="6188796"/>
            <a:ext cx="22701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$</a:t>
            </a:r>
            <a:r>
              <a:rPr lang="en-US" sz="3200" dirty="0"/>
              <a:t>20 Million</a:t>
            </a:r>
            <a:r>
              <a:rPr lang="en-US" sz="3200" dirty="0" smtClean="0"/>
              <a:t>+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610304" y="131825"/>
            <a:ext cx="4707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Return on Investment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9510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148" y="1767840"/>
            <a:ext cx="7697972" cy="41376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2160" y="497840"/>
            <a:ext cx="5425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Politics at the Oscars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6825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0577" y="259695"/>
            <a:ext cx="5425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Politics at the Oscars</a:t>
            </a:r>
            <a:endParaRPr lang="en-US" sz="4000" dirty="0"/>
          </a:p>
        </p:txBody>
      </p:sp>
      <p:pic>
        <p:nvPicPr>
          <p:cNvPr id="2" name="Picture 1" descr="sacheen-littlefeather-marlon-brando-197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34" y="1156703"/>
            <a:ext cx="2143026" cy="27180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3771" r="13928"/>
          <a:stretch/>
        </p:blipFill>
        <p:spPr>
          <a:xfrm>
            <a:off x="2777994" y="1156700"/>
            <a:ext cx="1916251" cy="27074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8310" r="28527"/>
          <a:stretch/>
        </p:blipFill>
        <p:spPr>
          <a:xfrm>
            <a:off x="4887006" y="1118446"/>
            <a:ext cx="2301767" cy="2666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40570" r="7519"/>
          <a:stretch/>
        </p:blipFill>
        <p:spPr>
          <a:xfrm>
            <a:off x="7404208" y="1168042"/>
            <a:ext cx="2369801" cy="25713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b="15616"/>
          <a:stretch/>
        </p:blipFill>
        <p:spPr>
          <a:xfrm>
            <a:off x="9952462" y="1145363"/>
            <a:ext cx="1922051" cy="26195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47218" t="15002"/>
          <a:stretch/>
        </p:blipFill>
        <p:spPr>
          <a:xfrm>
            <a:off x="5964186" y="3923718"/>
            <a:ext cx="3016582" cy="27325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8543" y="3931757"/>
            <a:ext cx="3378950" cy="268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6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655</TotalTime>
  <Words>197</Words>
  <Application>Microsoft Macintosh PowerPoint</Application>
  <PresentationFormat>Widescreen</PresentationFormat>
  <Paragraphs>105</Paragraphs>
  <Slides>30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Calibri</vt:lpstr>
      <vt:lpstr>Calibri Light</vt:lpstr>
      <vt:lpstr>Larsseit,Helvetica Neue,Helvetica,Arial,sans-serif</vt:lpstr>
      <vt:lpstr>Segoe UI</vt:lpstr>
      <vt:lpstr>Tahoma</vt:lpstr>
      <vt:lpstr>Tahoma,Geneva,sans-serif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Year’s Snubs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Lenovo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Schaevitz, Rachel Jones</dc:creator>
  <cp:lastModifiedBy>Microsoft Office User</cp:lastModifiedBy>
  <cp:revision>61</cp:revision>
  <dcterms:created xsi:type="dcterms:W3CDTF">2017-02-09T17:37:31Z</dcterms:created>
  <dcterms:modified xsi:type="dcterms:W3CDTF">2017-03-01T20:27:27Z</dcterms:modified>
</cp:coreProperties>
</file>